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1"/>
  </p:notesMasterIdLst>
  <p:sldIdLst>
    <p:sldId id="256" r:id="rId2"/>
    <p:sldId id="260" r:id="rId3"/>
    <p:sldId id="261" r:id="rId4"/>
    <p:sldId id="259" r:id="rId5"/>
    <p:sldId id="276" r:id="rId6"/>
    <p:sldId id="277" r:id="rId7"/>
    <p:sldId id="272" r:id="rId8"/>
    <p:sldId id="278" r:id="rId9"/>
    <p:sldId id="264" r:id="rId10"/>
    <p:sldId id="266" r:id="rId11"/>
    <p:sldId id="267" r:id="rId12"/>
    <p:sldId id="268" r:id="rId13"/>
    <p:sldId id="269" r:id="rId14"/>
    <p:sldId id="273" r:id="rId15"/>
    <p:sldId id="274" r:id="rId16"/>
    <p:sldId id="258" r:id="rId17"/>
    <p:sldId id="262" r:id="rId18"/>
    <p:sldId id="275" r:id="rId19"/>
    <p:sldId id="270" r:id="rId20"/>
  </p:sldIdLst>
  <p:sldSz cx="9144000" cy="6858000" type="screen4x3"/>
  <p:notesSz cx="6997700" cy="9271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vl1pPr>
          </a:lstStyle>
          <a:p>
            <a:pPr>
              <a:defRPr/>
            </a:pPr>
            <a:endParaRPr lang="en-US"/>
          </a:p>
        </p:txBody>
      </p:sp>
      <p:sp>
        <p:nvSpPr>
          <p:cNvPr id="4099"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vl1pPr>
          </a:lstStyle>
          <a:p>
            <a:pPr>
              <a:defRPr/>
            </a:pPr>
            <a:endParaRPr lang="en-US"/>
          </a:p>
        </p:txBody>
      </p:sp>
      <p:sp>
        <p:nvSpPr>
          <p:cNvPr id="4103"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pPr>
              <a:defRPr/>
            </a:pPr>
            <a:fld id="{2BF4E67F-1C48-4C05-A889-CC3CF582BAA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r>
              <a:rPr lang="en-US" smtClean="0"/>
              <a:t>(561) Heavy use area</a:t>
            </a:r>
          </a:p>
          <a:p>
            <a:r>
              <a:rPr lang="en-US" smtClean="0"/>
              <a:t>(614) Double ball watering facility</a:t>
            </a:r>
          </a:p>
        </p:txBody>
      </p:sp>
      <p:sp>
        <p:nvSpPr>
          <p:cNvPr id="20484" name="Slide Number Placeholder 3"/>
          <p:cNvSpPr>
            <a:spLocks noGrp="1"/>
          </p:cNvSpPr>
          <p:nvPr>
            <p:ph type="sldNum" sz="quarter" idx="5"/>
          </p:nvPr>
        </p:nvSpPr>
        <p:spPr>
          <a:noFill/>
        </p:spPr>
        <p:txBody>
          <a:bodyPr/>
          <a:lstStyle/>
          <a:p>
            <a:fld id="{33DE71BC-AEA7-498A-A45C-E11F7CCCA431}" type="slidenum">
              <a:rPr lang="en-US" smtClean="0"/>
              <a:pPr/>
              <a:t>9</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smtClean="0"/>
              <a:t>Freeze proof tank</a:t>
            </a:r>
          </a:p>
        </p:txBody>
      </p:sp>
      <p:sp>
        <p:nvSpPr>
          <p:cNvPr id="21508" name="Slide Number Placeholder 3"/>
          <p:cNvSpPr>
            <a:spLocks noGrp="1"/>
          </p:cNvSpPr>
          <p:nvPr>
            <p:ph type="sldNum" sz="quarter" idx="5"/>
          </p:nvPr>
        </p:nvSpPr>
        <p:spPr>
          <a:noFill/>
        </p:spPr>
        <p:txBody>
          <a:bodyPr/>
          <a:lstStyle/>
          <a:p>
            <a:fld id="{D2AE0EF9-166C-4932-915D-1BCA7FB2CD60}" type="slidenum">
              <a:rPr lang="en-US" smtClean="0"/>
              <a:pPr/>
              <a:t>10</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dirty="0" smtClean="0"/>
              <a:t> </a:t>
            </a:r>
          </a:p>
        </p:txBody>
      </p:sp>
      <p:sp>
        <p:nvSpPr>
          <p:cNvPr id="22532" name="Slide Number Placeholder 3"/>
          <p:cNvSpPr>
            <a:spLocks noGrp="1"/>
          </p:cNvSpPr>
          <p:nvPr>
            <p:ph type="sldNum" sz="quarter" idx="5"/>
          </p:nvPr>
        </p:nvSpPr>
        <p:spPr>
          <a:noFill/>
        </p:spPr>
        <p:txBody>
          <a:bodyPr/>
          <a:lstStyle/>
          <a:p>
            <a:fld id="{6DDA8460-0E8A-4732-9C23-55EDE9234D31}" type="slidenum">
              <a:rPr lang="en-US" smtClean="0"/>
              <a:pPr/>
              <a:t>11</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en-US" smtClean="0"/>
              <a:t>(378) Pond  </a:t>
            </a:r>
          </a:p>
          <a:p>
            <a:r>
              <a:rPr lang="en-US" smtClean="0"/>
              <a:t>(382) Fence to exclude livestock</a:t>
            </a:r>
          </a:p>
        </p:txBody>
      </p:sp>
      <p:sp>
        <p:nvSpPr>
          <p:cNvPr id="23556" name="Slide Number Placeholder 3"/>
          <p:cNvSpPr>
            <a:spLocks noGrp="1"/>
          </p:cNvSpPr>
          <p:nvPr>
            <p:ph type="sldNum" sz="quarter" idx="5"/>
          </p:nvPr>
        </p:nvSpPr>
        <p:spPr>
          <a:noFill/>
        </p:spPr>
        <p:txBody>
          <a:bodyPr/>
          <a:lstStyle/>
          <a:p>
            <a:fld id="{FB5F0732-0F47-4200-BE16-489BC754BF4D}" type="slidenum">
              <a:rPr lang="en-US" smtClean="0"/>
              <a:pPr/>
              <a:t>12</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smtClean="0"/>
              <a:t>(314) Brush management</a:t>
            </a:r>
          </a:p>
        </p:txBody>
      </p:sp>
      <p:sp>
        <p:nvSpPr>
          <p:cNvPr id="24580" name="Slide Number Placeholder 3"/>
          <p:cNvSpPr>
            <a:spLocks noGrp="1"/>
          </p:cNvSpPr>
          <p:nvPr>
            <p:ph type="sldNum" sz="quarter" idx="5"/>
          </p:nvPr>
        </p:nvSpPr>
        <p:spPr>
          <a:noFill/>
        </p:spPr>
        <p:txBody>
          <a:bodyPr/>
          <a:lstStyle/>
          <a:p>
            <a:fld id="{06255E9F-4F50-4776-8302-064B011197BF}" type="slidenum">
              <a:rPr lang="en-US" smtClean="0"/>
              <a:pPr/>
              <a:t>13</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r>
              <a:rPr lang="en-US" smtClean="0"/>
              <a:t>(614) Watering facility- off of the well</a:t>
            </a:r>
          </a:p>
          <a:p>
            <a:r>
              <a:rPr lang="en-US" smtClean="0"/>
              <a:t>(516) Pipeline</a:t>
            </a:r>
          </a:p>
          <a:p>
            <a:r>
              <a:rPr lang="en-US" smtClean="0"/>
              <a:t>(561) Heavy use area</a:t>
            </a:r>
          </a:p>
        </p:txBody>
      </p:sp>
      <p:sp>
        <p:nvSpPr>
          <p:cNvPr id="26628" name="Slide Number Placeholder 3"/>
          <p:cNvSpPr>
            <a:spLocks noGrp="1"/>
          </p:cNvSpPr>
          <p:nvPr>
            <p:ph type="sldNum" sz="quarter" idx="5"/>
          </p:nvPr>
        </p:nvSpPr>
        <p:spPr>
          <a:noFill/>
        </p:spPr>
        <p:txBody>
          <a:bodyPr/>
          <a:lstStyle/>
          <a:p>
            <a:fld id="{4B2A9F9D-0162-4E0C-BCF7-F706C18DBF56}" type="slidenum">
              <a:rPr lang="en-US" smtClean="0"/>
              <a:pPr/>
              <a:t>14</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r>
              <a:rPr lang="en-US" dirty="0" smtClean="0"/>
              <a:t>(382)  Cross fence</a:t>
            </a:r>
          </a:p>
        </p:txBody>
      </p:sp>
      <p:sp>
        <p:nvSpPr>
          <p:cNvPr id="27652" name="Slide Number Placeholder 3"/>
          <p:cNvSpPr>
            <a:spLocks noGrp="1"/>
          </p:cNvSpPr>
          <p:nvPr>
            <p:ph type="sldNum" sz="quarter" idx="5"/>
          </p:nvPr>
        </p:nvSpPr>
        <p:spPr>
          <a:noFill/>
        </p:spPr>
        <p:txBody>
          <a:bodyPr/>
          <a:lstStyle/>
          <a:p>
            <a:fld id="{DFAFA2E6-C33E-4BA5-9787-2F9477441A9E}" type="slidenum">
              <a:rPr lang="en-US" smtClean="0"/>
              <a:pPr/>
              <a:t>15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a:defRPr/>
              </a:pPr>
              <a:endParaRPr lang="en-US" sz="2400">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pPr>
                  <a:defRPr/>
                </a:pPr>
                <a:endParaRPr lang="en-US"/>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pPr>
                  <a:defRPr/>
                </a:pPr>
                <a:endParaRPr lang="en-US"/>
              </a:p>
            </p:txBody>
          </p:sp>
        </p:grpSp>
      </p:grpSp>
      <p:sp>
        <p:nvSpPr>
          <p:cNvPr id="8203"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8204"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lvl1pPr>
          </a:lstStyle>
          <a:p>
            <a:pPr>
              <a:defRPr/>
            </a:pPr>
            <a:fld id="{81A49A56-7BB5-48BB-B158-7B4ED3574C9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A3962088-4F05-4424-8C4A-DD46B4A80AB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26AABD31-6A62-429C-B3C5-E91CA4D0419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204A955A-57D3-405E-AA75-4FCAC664A7F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1BD19515-B4FF-45AB-B321-DA93DE5F415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9A6E4FE9-7313-465F-9345-796DCBB53C1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BF8B5C07-7530-4680-826A-968298C3CE5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50312B46-AF28-4E14-9FD2-4B00B5C78F4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E7F81455-0F85-4743-8794-2E1924F8234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BF95DFDD-C35A-498E-B33D-D466D1DBD96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1A264E8-9AD4-4F9C-B6E2-A3FC8F933FB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7171"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a:defRPr/>
              </a:pPr>
              <a:endParaRPr lang="en-US" sz="2400">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7173"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7174"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pPr>
                  <a:defRPr/>
                </a:pPr>
                <a:endParaRPr lang="en-US"/>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7"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p>
        </p:txBody>
      </p:sp>
      <p:sp>
        <p:nvSpPr>
          <p:cNvPr id="7178"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p>
        </p:txBody>
      </p:sp>
      <p:sp>
        <p:nvSpPr>
          <p:cNvPr id="7179"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BC5C3766-5056-4E32-8940-5EFD38287A46}" type="slidenum">
              <a:rPr lang="en-US"/>
              <a:pPr>
                <a:defRPr/>
              </a:pPr>
              <a:t>‹#›</a:t>
            </a:fld>
            <a:endParaRPr lang="en-US"/>
          </a:p>
        </p:txBody>
      </p:sp>
      <p:sp>
        <p:nvSpPr>
          <p:cNvPr id="7180"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
          <p:cNvSpPr>
            <a:spLocks noGrp="1" noChangeArrowheads="1"/>
          </p:cNvSpPr>
          <p:nvPr>
            <p:ph type="ctrTitle"/>
          </p:nvPr>
        </p:nvSpPr>
        <p:spPr>
          <a:xfrm>
            <a:off x="2057400" y="838200"/>
            <a:ext cx="6629400" cy="2514600"/>
          </a:xfrm>
        </p:spPr>
        <p:txBody>
          <a:bodyPr/>
          <a:lstStyle/>
          <a:p>
            <a:pPr algn="ctr" eaLnBrk="1" hangingPunct="1"/>
            <a:r>
              <a:rPr lang="en-US" dirty="0" smtClean="0"/>
              <a:t>Southfork of the Spring River Sub-Watershed Project</a:t>
            </a:r>
            <a:br>
              <a:rPr lang="en-US" dirty="0" smtClean="0"/>
            </a:br>
            <a:r>
              <a:rPr lang="en-US" sz="2800" dirty="0" smtClean="0"/>
              <a:t>(11-1200)</a:t>
            </a:r>
          </a:p>
        </p:txBody>
      </p:sp>
      <p:sp>
        <p:nvSpPr>
          <p:cNvPr id="3075" name="Rectangle 21"/>
          <p:cNvSpPr>
            <a:spLocks noGrp="1" noChangeArrowheads="1"/>
          </p:cNvSpPr>
          <p:nvPr>
            <p:ph type="subTitle" idx="1"/>
          </p:nvPr>
        </p:nvSpPr>
        <p:spPr/>
        <p:txBody>
          <a:bodyPr/>
          <a:lstStyle/>
          <a:p>
            <a:pPr eaLnBrk="1" hangingPunct="1"/>
            <a:r>
              <a:rPr lang="en-US" smtClean="0"/>
              <a:t>Fulton County Conservation District Arkansas Natural Resource Commission</a:t>
            </a:r>
          </a:p>
          <a:p>
            <a:pPr eaLnBrk="1" hangingPunct="1"/>
            <a:r>
              <a:rPr lang="en-US" smtClean="0"/>
              <a:t>U S Environmental Protection Agency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ToolkitGIS_Template"/>
          <p:cNvPicPr>
            <a:picLocks noChangeAspect="1" noChangeArrowheads="1"/>
          </p:cNvPicPr>
          <p:nvPr/>
        </p:nvPicPr>
        <p:blipFill>
          <a:blip r:embed="rId2" cstate="print"/>
          <a:stretch>
            <a:fillRect/>
          </a:stretch>
        </p:blipFill>
        <p:spPr bwMode="auto">
          <a:xfrm>
            <a:off x="1040797" y="673782"/>
            <a:ext cx="6821638" cy="52712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NFDPMW"/>
          <p:cNvPicPr>
            <a:picLocks noChangeAspect="1" noChangeArrowheads="1"/>
          </p:cNvPicPr>
          <p:nvPr/>
        </p:nvPicPr>
        <p:blipFill>
          <a:blip r:embed="rId2" cstate="print"/>
          <a:stretch>
            <a:fillRect/>
          </a:stretch>
        </p:blipFill>
        <p:spPr bwMode="auto">
          <a:xfrm>
            <a:off x="1143001" y="1485899"/>
            <a:ext cx="5943600" cy="45927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smtClean="0"/>
              <a:t>Priorities for Planning</a:t>
            </a:r>
          </a:p>
        </p:txBody>
      </p:sp>
      <p:sp>
        <p:nvSpPr>
          <p:cNvPr id="6147" name="Rectangle 3"/>
          <p:cNvSpPr>
            <a:spLocks noGrp="1" noChangeArrowheads="1"/>
          </p:cNvSpPr>
          <p:nvPr>
            <p:ph type="body" idx="1"/>
          </p:nvPr>
        </p:nvSpPr>
        <p:spPr/>
        <p:txBody>
          <a:bodyPr/>
          <a:lstStyle/>
          <a:p>
            <a:pPr eaLnBrk="1" hangingPunct="1"/>
            <a:r>
              <a:rPr lang="en-US" dirty="0" smtClean="0"/>
              <a:t>Farms that are within or partially within a wellhead protection area.</a:t>
            </a:r>
          </a:p>
          <a:p>
            <a:pPr eaLnBrk="1" hangingPunct="1"/>
            <a:r>
              <a:rPr lang="en-US" dirty="0" smtClean="0"/>
              <a:t>All farms with riparian access along blue line streams as indicated on the 7.5 minute USGS quadrangle maps.</a:t>
            </a:r>
          </a:p>
          <a:p>
            <a:pPr eaLnBrk="1" hangingPunct="1"/>
            <a:r>
              <a:rPr lang="en-US" dirty="0" smtClean="0"/>
              <a:t>All farms </a:t>
            </a:r>
            <a:r>
              <a:rPr lang="en-US" dirty="0" smtClean="0"/>
              <a:t>within </a:t>
            </a:r>
            <a:r>
              <a:rPr lang="en-US" dirty="0" smtClean="0"/>
              <a:t>1 Mile of a blue line stream.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Objectives</a:t>
            </a:r>
            <a:endParaRPr lang="en-US" dirty="0"/>
          </a:p>
        </p:txBody>
      </p:sp>
      <p:sp>
        <p:nvSpPr>
          <p:cNvPr id="3" name="Content Placeholder 2"/>
          <p:cNvSpPr>
            <a:spLocks noGrp="1"/>
          </p:cNvSpPr>
          <p:nvPr>
            <p:ph idx="1"/>
          </p:nvPr>
        </p:nvSpPr>
        <p:spPr/>
        <p:txBody>
          <a:bodyPr/>
          <a:lstStyle/>
          <a:p>
            <a:pPr>
              <a:buNone/>
            </a:pPr>
            <a:r>
              <a:rPr lang="en-US" dirty="0" smtClean="0"/>
              <a:t>The primary objective is to maintain or restore</a:t>
            </a:r>
          </a:p>
          <a:p>
            <a:pPr>
              <a:buNone/>
            </a:pPr>
            <a:r>
              <a:rPr lang="en-US" dirty="0" smtClean="0"/>
              <a:t>all designated uses of the Southfork of the </a:t>
            </a:r>
          </a:p>
          <a:p>
            <a:pPr>
              <a:buNone/>
            </a:pPr>
            <a:r>
              <a:rPr lang="en-US" dirty="0" smtClean="0"/>
              <a:t>Spring </a:t>
            </a:r>
            <a:r>
              <a:rPr lang="en-US" dirty="0" smtClean="0"/>
              <a:t>River </a:t>
            </a:r>
            <a:r>
              <a:rPr lang="en-US" dirty="0" smtClean="0"/>
              <a:t>Sub Watersheds Project by:</a:t>
            </a:r>
          </a:p>
          <a:p>
            <a:r>
              <a:rPr lang="en-US" dirty="0" smtClean="0"/>
              <a:t>Implementing a program that will bring about VOLUNTARY participation of landowners in the application of the necessary BMP’s.</a:t>
            </a:r>
          </a:p>
          <a:p>
            <a:r>
              <a:rPr lang="en-US" dirty="0" smtClean="0"/>
              <a:t>Implementation of 150 conservation plans on 48,000 acres of pastureland and 6.5 miles of stream bank protection.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Promoting and measuring the receptiveness of landowners in the project area to the transfer of poultry litter from nutrient surplus areas to areas where the litter will result in improved ground cover decreasing sedimentation.</a:t>
            </a:r>
          </a:p>
          <a:p>
            <a:r>
              <a:rPr lang="en-US" dirty="0" smtClean="0"/>
              <a:t>Conservation planning and </a:t>
            </a:r>
            <a:r>
              <a:rPr lang="en-US" dirty="0" smtClean="0"/>
              <a:t>financial assistance to implement </a:t>
            </a:r>
            <a:r>
              <a:rPr lang="en-US" dirty="0" smtClean="0"/>
              <a:t>BMP’s will result in the establishment of vegetative cover on the pastureland.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Getting the word out</a:t>
            </a:r>
          </a:p>
        </p:txBody>
      </p:sp>
      <p:sp>
        <p:nvSpPr>
          <p:cNvPr id="7171" name="Rectangle 3"/>
          <p:cNvSpPr>
            <a:spLocks noGrp="1" noChangeArrowheads="1"/>
          </p:cNvSpPr>
          <p:nvPr>
            <p:ph type="body" idx="1"/>
          </p:nvPr>
        </p:nvSpPr>
        <p:spPr/>
        <p:txBody>
          <a:bodyPr/>
          <a:lstStyle/>
          <a:p>
            <a:pPr eaLnBrk="1" hangingPunct="1">
              <a:lnSpc>
                <a:spcPct val="90000"/>
              </a:lnSpc>
            </a:pPr>
            <a:r>
              <a:rPr lang="en-US" dirty="0" smtClean="0"/>
              <a:t>Word of mouth</a:t>
            </a:r>
          </a:p>
          <a:p>
            <a:pPr eaLnBrk="1" hangingPunct="1">
              <a:lnSpc>
                <a:spcPct val="90000"/>
              </a:lnSpc>
            </a:pPr>
            <a:r>
              <a:rPr lang="en-US" dirty="0" smtClean="0"/>
              <a:t>Newsletter</a:t>
            </a:r>
          </a:p>
          <a:p>
            <a:pPr eaLnBrk="1" hangingPunct="1">
              <a:lnSpc>
                <a:spcPct val="90000"/>
              </a:lnSpc>
            </a:pPr>
            <a:r>
              <a:rPr lang="en-US" dirty="0" smtClean="0"/>
              <a:t>Annual Central Ozarks </a:t>
            </a:r>
            <a:r>
              <a:rPr lang="en-US" smtClean="0"/>
              <a:t>Grassland Conference</a:t>
            </a:r>
            <a:endParaRPr lang="en-US" dirty="0" smtClean="0"/>
          </a:p>
          <a:p>
            <a:pPr eaLnBrk="1" hangingPunct="1">
              <a:lnSpc>
                <a:spcPct val="90000"/>
              </a:lnSpc>
            </a:pPr>
            <a:r>
              <a:rPr lang="en-US" dirty="0" smtClean="0"/>
              <a:t>Equipment Rentals</a:t>
            </a:r>
          </a:p>
          <a:p>
            <a:pPr eaLnBrk="1" hangingPunct="1">
              <a:lnSpc>
                <a:spcPct val="90000"/>
              </a:lnSpc>
            </a:pPr>
            <a:r>
              <a:rPr lang="en-US" dirty="0" smtClean="0"/>
              <a:t>Newspaper</a:t>
            </a:r>
          </a:p>
          <a:p>
            <a:pPr eaLnBrk="1" hangingPunct="1">
              <a:lnSpc>
                <a:spcPct val="90000"/>
              </a:lnSpc>
            </a:pPr>
            <a:r>
              <a:rPr lang="en-US" dirty="0" smtClean="0"/>
              <a:t>Television</a:t>
            </a:r>
          </a:p>
          <a:p>
            <a:pPr eaLnBrk="1" hangingPunct="1">
              <a:lnSpc>
                <a:spcPct val="90000"/>
              </a:lnSpc>
            </a:pPr>
            <a:r>
              <a:rPr lang="en-US" dirty="0" smtClean="0"/>
              <a:t>Coffee shop</a:t>
            </a:r>
          </a:p>
          <a:p>
            <a:pPr eaLnBrk="1" hangingPunct="1">
              <a:lnSpc>
                <a:spcPct val="90000"/>
              </a:lnSpc>
            </a:pPr>
            <a:r>
              <a:rPr lang="en-US" dirty="0" smtClean="0"/>
              <a:t>Field days</a:t>
            </a:r>
          </a:p>
          <a:p>
            <a:pPr eaLnBrk="1" hangingPunct="1">
              <a:lnSpc>
                <a:spcPct val="90000"/>
              </a:lnSpc>
              <a:buFont typeface="Wingdings" pitchFamily="2" charset="2"/>
              <a:buNone/>
            </a:pPr>
            <a:endParaRPr lang="en-US" dirty="0" smtClean="0"/>
          </a:p>
          <a:p>
            <a:pPr eaLnBrk="1" hangingPunct="1">
              <a:lnSpc>
                <a:spcPct val="90000"/>
              </a:lnSpc>
            </a:pPr>
            <a:endParaRPr lang="en-US" dirty="0" smtClean="0"/>
          </a:p>
          <a:p>
            <a:pPr eaLnBrk="1" hangingPunct="1">
              <a:lnSpc>
                <a:spcPct val="90000"/>
              </a:lnSpc>
            </a:pP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Recommended practices for implementation</a:t>
            </a:r>
            <a:endParaRPr lang="en-US" dirty="0"/>
          </a:p>
        </p:txBody>
      </p:sp>
      <p:sp>
        <p:nvSpPr>
          <p:cNvPr id="3" name="Content Placeholder 2"/>
          <p:cNvSpPr>
            <a:spLocks noGrp="1"/>
          </p:cNvSpPr>
          <p:nvPr>
            <p:ph sz="half" idx="1"/>
          </p:nvPr>
        </p:nvSpPr>
        <p:spPr/>
        <p:txBody>
          <a:bodyPr/>
          <a:lstStyle/>
          <a:p>
            <a:r>
              <a:rPr lang="en-US" dirty="0" smtClean="0"/>
              <a:t>Fence</a:t>
            </a:r>
          </a:p>
          <a:p>
            <a:r>
              <a:rPr lang="en-US" dirty="0" smtClean="0"/>
              <a:t>Well</a:t>
            </a:r>
          </a:p>
          <a:p>
            <a:r>
              <a:rPr lang="en-US" dirty="0" smtClean="0"/>
              <a:t>Pond</a:t>
            </a:r>
          </a:p>
          <a:p>
            <a:r>
              <a:rPr lang="en-US" dirty="0" smtClean="0"/>
              <a:t>Watering facility</a:t>
            </a:r>
          </a:p>
          <a:p>
            <a:r>
              <a:rPr lang="en-US" dirty="0" smtClean="0"/>
              <a:t>Pipeline</a:t>
            </a:r>
          </a:p>
          <a:p>
            <a:r>
              <a:rPr lang="en-US" dirty="0" smtClean="0"/>
              <a:t>Pasture planting </a:t>
            </a:r>
          </a:p>
          <a:p>
            <a:r>
              <a:rPr lang="en-US" dirty="0" smtClean="0"/>
              <a:t>Brush and weed control</a:t>
            </a:r>
            <a:endParaRPr lang="en-US" dirty="0"/>
          </a:p>
        </p:txBody>
      </p:sp>
      <p:sp>
        <p:nvSpPr>
          <p:cNvPr id="4" name="Content Placeholder 3"/>
          <p:cNvSpPr>
            <a:spLocks noGrp="1"/>
          </p:cNvSpPr>
          <p:nvPr>
            <p:ph sz="half" idx="2"/>
          </p:nvPr>
        </p:nvSpPr>
        <p:spPr/>
        <p:txBody>
          <a:bodyPr/>
          <a:lstStyle/>
          <a:p>
            <a:r>
              <a:rPr lang="en-US" dirty="0" smtClean="0"/>
              <a:t>Critical area </a:t>
            </a:r>
            <a:r>
              <a:rPr lang="en-US" dirty="0" smtClean="0"/>
              <a:t>planting</a:t>
            </a:r>
            <a:endParaRPr lang="en-US" dirty="0" smtClean="0"/>
          </a:p>
          <a:p>
            <a:r>
              <a:rPr lang="en-US" dirty="0" smtClean="0"/>
              <a:t>Stream bank and shoreline protection</a:t>
            </a:r>
          </a:p>
          <a:p>
            <a:r>
              <a:rPr lang="en-US" dirty="0" smtClean="0"/>
              <a:t>Animal waste system</a:t>
            </a:r>
          </a:p>
          <a:p>
            <a:r>
              <a:rPr lang="en-US" dirty="0" smtClean="0"/>
              <a:t>Spring development</a:t>
            </a:r>
          </a:p>
          <a:p>
            <a:r>
              <a:rPr lang="en-US" dirty="0" smtClean="0"/>
              <a:t>Heavy use area</a:t>
            </a:r>
          </a:p>
          <a:p>
            <a:r>
              <a:rPr lang="en-US" dirty="0" smtClean="0"/>
              <a:t>Riparian forest buffer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GERALD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GERALD5"/>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GERALD3"/>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Wasson Solar 020"/>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Wasson Solar 051"/>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Wasson Solar 022"/>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Wasson Solar 022"/>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smtClean="0"/>
              <a:t>BMP’s Installed</a:t>
            </a:r>
          </a:p>
        </p:txBody>
      </p:sp>
      <p:sp>
        <p:nvSpPr>
          <p:cNvPr id="16387" name="Rectangle 3"/>
          <p:cNvSpPr>
            <a:spLocks noGrp="1" noChangeArrowheads="1"/>
          </p:cNvSpPr>
          <p:nvPr>
            <p:ph type="body" idx="1"/>
          </p:nvPr>
        </p:nvSpPr>
        <p:spPr/>
        <p:txBody>
          <a:bodyPr/>
          <a:lstStyle/>
          <a:p>
            <a:pPr eaLnBrk="1" hangingPunct="1">
              <a:lnSpc>
                <a:spcPct val="90000"/>
              </a:lnSpc>
            </a:pPr>
            <a:endParaRPr lang="en-US" sz="2400" dirty="0" smtClean="0"/>
          </a:p>
          <a:p>
            <a:pPr eaLnBrk="1" hangingPunct="1">
              <a:lnSpc>
                <a:spcPct val="90000"/>
              </a:lnSpc>
            </a:pPr>
            <a:r>
              <a:rPr lang="en-US" sz="2400" dirty="0" smtClean="0"/>
              <a:t>Pasture and </a:t>
            </a:r>
            <a:r>
              <a:rPr lang="en-US" sz="2400" dirty="0" err="1" smtClean="0"/>
              <a:t>Hayland</a:t>
            </a:r>
            <a:r>
              <a:rPr lang="en-US" sz="2400" dirty="0" smtClean="0"/>
              <a:t> Planting (512)……313.4 acres</a:t>
            </a:r>
          </a:p>
          <a:p>
            <a:pPr eaLnBrk="1" hangingPunct="1">
              <a:lnSpc>
                <a:spcPct val="90000"/>
              </a:lnSpc>
            </a:pPr>
            <a:r>
              <a:rPr lang="en-US" sz="2400" dirty="0" smtClean="0"/>
              <a:t>Fence (382)…………………………………18,352.8 ft</a:t>
            </a:r>
          </a:p>
          <a:p>
            <a:pPr eaLnBrk="1" hangingPunct="1">
              <a:lnSpc>
                <a:spcPct val="90000"/>
              </a:lnSpc>
            </a:pPr>
            <a:r>
              <a:rPr lang="en-US" sz="2400" dirty="0" smtClean="0"/>
              <a:t>Watering Facilities (614)………………………….6 ea</a:t>
            </a:r>
          </a:p>
          <a:p>
            <a:pPr eaLnBrk="1" hangingPunct="1">
              <a:lnSpc>
                <a:spcPct val="90000"/>
              </a:lnSpc>
            </a:pPr>
            <a:r>
              <a:rPr lang="en-US" sz="2400" dirty="0" smtClean="0"/>
              <a:t>Heavy Use Area Protection (561)…………....  .05 ac</a:t>
            </a:r>
          </a:p>
          <a:p>
            <a:pPr eaLnBrk="1" hangingPunct="1">
              <a:lnSpc>
                <a:spcPct val="90000"/>
              </a:lnSpc>
            </a:pPr>
            <a:r>
              <a:rPr lang="en-US" sz="2400" dirty="0" smtClean="0"/>
              <a:t>Brush Management (314)……………………...684 ac</a:t>
            </a:r>
          </a:p>
          <a:p>
            <a:pPr eaLnBrk="1" hangingPunct="1">
              <a:lnSpc>
                <a:spcPct val="90000"/>
              </a:lnSpc>
            </a:pPr>
            <a:r>
              <a:rPr lang="en-US" sz="2400" dirty="0" smtClean="0"/>
              <a:t>Pond (378)………………………………………..…1ea</a:t>
            </a:r>
          </a:p>
          <a:p>
            <a:pPr eaLnBrk="1" hangingPunct="1">
              <a:lnSpc>
                <a:spcPct val="90000"/>
              </a:lnSpc>
            </a:pPr>
            <a:r>
              <a:rPr lang="en-US" sz="2400" i="1" dirty="0" smtClean="0"/>
              <a:t>Pipeline (516)………………………..……….1794.3 ft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US" sz="4000" smtClean="0"/>
              <a:t>Conservation Planning </a:t>
            </a:r>
            <a:br>
              <a:rPr lang="en-US" sz="4000" smtClean="0"/>
            </a:br>
            <a:endParaRPr lang="en-US" sz="4000" smtClean="0"/>
          </a:p>
        </p:txBody>
      </p:sp>
      <p:sp>
        <p:nvSpPr>
          <p:cNvPr id="17411" name="Rectangle 3"/>
          <p:cNvSpPr>
            <a:spLocks noGrp="1" noChangeArrowheads="1"/>
          </p:cNvSpPr>
          <p:nvPr>
            <p:ph type="body" idx="1"/>
          </p:nvPr>
        </p:nvSpPr>
        <p:spPr/>
        <p:txBody>
          <a:bodyPr/>
          <a:lstStyle/>
          <a:p>
            <a:pPr eaLnBrk="1" hangingPunct="1"/>
            <a:r>
              <a:rPr lang="en-US" dirty="0" smtClean="0"/>
              <a:t>83 Farm Plans  </a:t>
            </a:r>
          </a:p>
          <a:p>
            <a:pPr eaLnBrk="1" hangingPunct="1"/>
            <a:r>
              <a:rPr lang="en-US" dirty="0" smtClean="0"/>
              <a:t>51 Contracts for $127,879</a:t>
            </a:r>
          </a:p>
          <a:p>
            <a:pPr eaLnBrk="1" hangingPunct="1"/>
            <a:r>
              <a:rPr lang="en-US" dirty="0" smtClean="0"/>
              <a:t>$73,123 paid to farmers as of 7/1/2012</a:t>
            </a:r>
          </a:p>
          <a:p>
            <a:pPr eaLnBrk="1" hangingPunct="1"/>
            <a:r>
              <a:rPr lang="en-US" dirty="0" smtClean="0"/>
              <a:t>7,120.8 ft of streams with livestock excluded</a:t>
            </a:r>
          </a:p>
          <a:p>
            <a:pPr eaLnBrk="1" hangingPunct="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en-US" sz="4000" smtClean="0"/>
              <a:t>Conservation Planning </a:t>
            </a:r>
            <a:br>
              <a:rPr lang="en-US" sz="4000" smtClean="0"/>
            </a:br>
            <a:endParaRPr lang="en-US" sz="4000" smtClean="0"/>
          </a:p>
        </p:txBody>
      </p:sp>
      <p:sp>
        <p:nvSpPr>
          <p:cNvPr id="18435" name="Rectangle 3"/>
          <p:cNvSpPr>
            <a:spLocks noGrp="1" noChangeArrowheads="1"/>
          </p:cNvSpPr>
          <p:nvPr>
            <p:ph type="body" idx="1"/>
          </p:nvPr>
        </p:nvSpPr>
        <p:spPr/>
        <p:txBody>
          <a:bodyPr/>
          <a:lstStyle/>
          <a:p>
            <a:pPr algn="ctr" eaLnBrk="1" hangingPunct="1">
              <a:buFont typeface="Wingdings" pitchFamily="2" charset="2"/>
              <a:buNone/>
            </a:pPr>
            <a:r>
              <a:rPr lang="en-US" smtClean="0"/>
              <a:t> QUESTIONS</a:t>
            </a:r>
          </a:p>
          <a:p>
            <a:pPr algn="ctr" eaLnBrk="1" hangingPunct="1">
              <a:buFont typeface="Wingdings" pitchFamily="2" charset="2"/>
              <a:buNone/>
            </a:pPr>
            <a:r>
              <a:rPr lang="en-US" smtClean="0"/>
              <a:t>OR </a:t>
            </a:r>
          </a:p>
          <a:p>
            <a:pPr algn="ctr" eaLnBrk="1" hangingPunct="1">
              <a:buFont typeface="Wingdings" pitchFamily="2" charset="2"/>
              <a:buNone/>
            </a:pPr>
            <a:r>
              <a:rPr lang="en-US" smtClean="0"/>
              <a:t>COMMENTS?????</a:t>
            </a:r>
          </a:p>
          <a:p>
            <a:pPr eaLnBrk="1" hangingPunct="1">
              <a:buFont typeface="Wingdings" pitchFamily="2" charset="2"/>
              <a:buNone/>
            </a:pPr>
            <a:r>
              <a:rPr lang="en-US" smtClean="0"/>
              <a:t> </a:t>
            </a:r>
          </a:p>
          <a:p>
            <a:pPr algn="ct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16174</TotalTime>
  <Words>386</Words>
  <Application>Microsoft Office PowerPoint</Application>
  <PresentationFormat>On-screen Show (4:3)</PresentationFormat>
  <Paragraphs>76</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Layers</vt:lpstr>
      <vt:lpstr>Southfork of the Spring River Sub-Watershed Project (11-1200)</vt:lpstr>
      <vt:lpstr>Slide 2</vt:lpstr>
      <vt:lpstr>Slide 3</vt:lpstr>
      <vt:lpstr>Priorities for Planning</vt:lpstr>
      <vt:lpstr>Objectives</vt:lpstr>
      <vt:lpstr>Slide 6</vt:lpstr>
      <vt:lpstr>Getting the word out</vt:lpstr>
      <vt:lpstr>Recommended practices for implementation</vt:lpstr>
      <vt:lpstr>Slide 9</vt:lpstr>
      <vt:lpstr>Slide 10</vt:lpstr>
      <vt:lpstr>Slide 11</vt:lpstr>
      <vt:lpstr>Slide 12</vt:lpstr>
      <vt:lpstr>Slide 13</vt:lpstr>
      <vt:lpstr>Slide 14</vt:lpstr>
      <vt:lpstr>Slide 15</vt:lpstr>
      <vt:lpstr>BMP’s Installed</vt:lpstr>
      <vt:lpstr>Conservation Planning  </vt:lpstr>
      <vt:lpstr>Conservation Planning  </vt:lpstr>
      <vt:lpstr>Slide 19</vt:lpstr>
    </vt:vector>
  </TitlesOfParts>
  <Company>USDA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Lower Norfork Dam Watershed Project</dc:title>
  <dc:creator>joe.massey</dc:creator>
  <cp:lastModifiedBy>michelle.ward</cp:lastModifiedBy>
  <cp:revision>80</cp:revision>
  <dcterms:created xsi:type="dcterms:W3CDTF">2007-09-10T15:07:55Z</dcterms:created>
  <dcterms:modified xsi:type="dcterms:W3CDTF">2012-09-26T13:55:20Z</dcterms:modified>
</cp:coreProperties>
</file>